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Lato"/>
      <p:regular r:id="rId20"/>
      <p:bold r:id="rId21"/>
      <p:italic r:id="rId22"/>
      <p:boldItalic r:id="rId23"/>
    </p:embeddedFon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Average-regular.fntdata"/><Relationship Id="rId23" Type="http://schemas.openxmlformats.org/officeDocument/2006/relationships/font" Target="fonts/La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b371682d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3b371682d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37615e8c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37615e8c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37615e8c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37615e8c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b6ac3221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b6ac3221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37615e8c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37615e8c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Motivation: We want to find if there is a pattern between areas that report 311 calls and have them responded to, and the demographics of those regions.</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000">
                <a:solidFill>
                  <a:srgbClr val="595959"/>
                </a:solidFill>
              </a:rPr>
              <a:t>Goal: Analyze patterns in 311 requests, geography, and various demographics in order to see who feels empowered to make the requests and if they have been responded to equitably.</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000">
                <a:solidFill>
                  <a:srgbClr val="595959"/>
                </a:solidFill>
              </a:rPr>
              <a:t>Background: Using 311 and Social Vulnerability Index datasets, we want to study the relationships between vulnerable populations and their requests.</a:t>
            </a:r>
            <a:endParaRPr sz="1000">
              <a:solidFill>
                <a:srgbClr val="595959"/>
              </a:solidFill>
            </a:endParaRPr>
          </a:p>
          <a:p>
            <a:pPr indent="0" lvl="0" marL="0" rtl="0" algn="l">
              <a:spcBef>
                <a:spcPts val="1200"/>
              </a:spcBef>
              <a:spcAft>
                <a:spcPts val="0"/>
              </a:spcAft>
              <a:buNone/>
            </a:pPr>
            <a:r>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237615e8c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237615e8c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37615e8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37615e8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b371682d7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b371682d7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b371682d7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b371682d7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b6ac3221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b6ac3221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b371682d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b371682d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b371682d7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3b371682d7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5"/>
          <p:cNvPicPr preferRelativeResize="0"/>
          <p:nvPr/>
        </p:nvPicPr>
        <p:blipFill>
          <a:blip r:embed="rId3">
            <a:alphaModFix/>
          </a:blip>
          <a:stretch>
            <a:fillRect/>
          </a:stretch>
        </p:blipFill>
        <p:spPr>
          <a:xfrm>
            <a:off x="2978724" y="1247800"/>
            <a:ext cx="3186550" cy="3186550"/>
          </a:xfrm>
          <a:prstGeom prst="rect">
            <a:avLst/>
          </a:prstGeom>
          <a:noFill/>
          <a:ln>
            <a:noFill/>
          </a:ln>
        </p:spPr>
      </p:pic>
      <p:sp>
        <p:nvSpPr>
          <p:cNvPr id="105" name="Google Shape;105;p25"/>
          <p:cNvSpPr txBox="1"/>
          <p:nvPr>
            <p:ph type="ctrTitle"/>
          </p:nvPr>
        </p:nvSpPr>
        <p:spPr>
          <a:xfrm>
            <a:off x="311708" y="915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Analyzing              Requests</a:t>
            </a:r>
            <a:endParaRPr/>
          </a:p>
        </p:txBody>
      </p:sp>
      <p:sp>
        <p:nvSpPr>
          <p:cNvPr id="106" name="Google Shape;106;p25"/>
          <p:cNvSpPr txBox="1"/>
          <p:nvPr>
            <p:ph idx="1" type="subTitle"/>
          </p:nvPr>
        </p:nvSpPr>
        <p:spPr>
          <a:xfrm>
            <a:off x="311700" y="3763250"/>
            <a:ext cx="8520600" cy="146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solidFill>
                  <a:schemeClr val="dk1"/>
                </a:solidFill>
                <a:latin typeface="Lato"/>
                <a:ea typeface="Lato"/>
                <a:cs typeface="Lato"/>
                <a:sym typeface="Lato"/>
              </a:rPr>
              <a:t>Team 1</a:t>
            </a:r>
            <a:endParaRPr sz="210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pic>
        <p:nvPicPr>
          <p:cNvPr id="184" name="Google Shape;184;p34"/>
          <p:cNvPicPr preferRelativeResize="0"/>
          <p:nvPr/>
        </p:nvPicPr>
        <p:blipFill>
          <a:blip r:embed="rId3">
            <a:alphaModFix/>
          </a:blip>
          <a:stretch>
            <a:fillRect/>
          </a:stretch>
        </p:blipFill>
        <p:spPr>
          <a:xfrm>
            <a:off x="311700" y="827550"/>
            <a:ext cx="4231771" cy="3269026"/>
          </a:xfrm>
          <a:prstGeom prst="rect">
            <a:avLst/>
          </a:prstGeom>
          <a:noFill/>
          <a:ln>
            <a:noFill/>
          </a:ln>
        </p:spPr>
      </p:pic>
      <p:pic>
        <p:nvPicPr>
          <p:cNvPr id="185" name="Google Shape;185;p34"/>
          <p:cNvPicPr preferRelativeResize="0"/>
          <p:nvPr/>
        </p:nvPicPr>
        <p:blipFill>
          <a:blip r:embed="rId4">
            <a:alphaModFix/>
          </a:blip>
          <a:stretch>
            <a:fillRect/>
          </a:stretch>
        </p:blipFill>
        <p:spPr>
          <a:xfrm>
            <a:off x="4600529" y="827562"/>
            <a:ext cx="4231771" cy="3269016"/>
          </a:xfrm>
          <a:prstGeom prst="rect">
            <a:avLst/>
          </a:prstGeom>
          <a:noFill/>
          <a:ln>
            <a:noFill/>
          </a:ln>
        </p:spPr>
      </p:pic>
      <p:sp>
        <p:nvSpPr>
          <p:cNvPr id="186" name="Google Shape;186;p34"/>
          <p:cNvSpPr txBox="1"/>
          <p:nvPr>
            <p:ph type="title"/>
          </p:nvPr>
        </p:nvSpPr>
        <p:spPr>
          <a:xfrm>
            <a:off x="311700" y="2548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777">
                <a:solidFill>
                  <a:srgbClr val="000000"/>
                </a:solidFill>
                <a:latin typeface="Lato"/>
                <a:ea typeface="Lato"/>
                <a:cs typeface="Lato"/>
                <a:sym typeface="Lato"/>
              </a:rPr>
              <a:t>Extension</a:t>
            </a:r>
            <a:r>
              <a:rPr lang="en" sz="1444">
                <a:solidFill>
                  <a:srgbClr val="000000"/>
                </a:solidFill>
                <a:latin typeface="Lato"/>
                <a:ea typeface="Lato"/>
                <a:cs typeface="Lato"/>
                <a:sym typeface="Lato"/>
              </a:rPr>
              <a:t>: Is there a correlation between the number of 311 calls and the number of property violations per Census Tract?</a:t>
            </a:r>
            <a:endParaRPr>
              <a:solidFill>
                <a:srgbClr val="000000"/>
              </a:solidFill>
            </a:endParaRPr>
          </a:p>
        </p:txBody>
      </p:sp>
      <p:sp>
        <p:nvSpPr>
          <p:cNvPr id="187" name="Google Shape;187;p34"/>
          <p:cNvSpPr txBox="1"/>
          <p:nvPr/>
        </p:nvSpPr>
        <p:spPr>
          <a:xfrm>
            <a:off x="2114450" y="4146375"/>
            <a:ext cx="4851600" cy="6156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Strong positive relationship found between the number of 311 calls and number of property violations.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93" name="Google Shape;193;p35"/>
          <p:cNvSpPr txBox="1"/>
          <p:nvPr>
            <p:ph idx="1" type="body"/>
          </p:nvPr>
        </p:nvSpPr>
        <p:spPr>
          <a:xfrm>
            <a:off x="311700" y="1650125"/>
            <a:ext cx="4968900" cy="20127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Clr>
                <a:schemeClr val="dk1"/>
              </a:buClr>
              <a:buSzPct val="100000"/>
              <a:buChar char="●"/>
            </a:pPr>
            <a:r>
              <a:rPr lang="en">
                <a:solidFill>
                  <a:schemeClr val="dk1"/>
                </a:solidFill>
              </a:rPr>
              <a:t>Data not being entirely compatible (GEOID), missing data, etc.</a:t>
            </a:r>
            <a:endParaRPr>
              <a:solidFill>
                <a:schemeClr val="dk1"/>
              </a:solidFill>
            </a:endParaRPr>
          </a:p>
          <a:p>
            <a:pPr indent="-325755" lvl="0" marL="457200" rtl="0" algn="l">
              <a:lnSpc>
                <a:spcPct val="150000"/>
              </a:lnSpc>
              <a:spcBef>
                <a:spcPts val="0"/>
              </a:spcBef>
              <a:spcAft>
                <a:spcPts val="0"/>
              </a:spcAft>
              <a:buClr>
                <a:schemeClr val="dk1"/>
              </a:buClr>
              <a:buSzPct val="100000"/>
              <a:buChar char="●"/>
            </a:pPr>
            <a:r>
              <a:rPr lang="en">
                <a:solidFill>
                  <a:schemeClr val="dk1"/>
                </a:solidFill>
              </a:rPr>
              <a:t>W</a:t>
            </a:r>
            <a:r>
              <a:rPr lang="en">
                <a:solidFill>
                  <a:schemeClr val="dk1"/>
                </a:solidFill>
              </a:rPr>
              <a:t>rong/contradictory data in property violation dataset</a:t>
            </a:r>
            <a:endParaRPr>
              <a:solidFill>
                <a:schemeClr val="dk1"/>
              </a:solidFill>
            </a:endParaRPr>
          </a:p>
          <a:p>
            <a:pPr indent="-325755" lvl="0" marL="457200" rtl="0" algn="l">
              <a:lnSpc>
                <a:spcPct val="150000"/>
              </a:lnSpc>
              <a:spcBef>
                <a:spcPts val="0"/>
              </a:spcBef>
              <a:spcAft>
                <a:spcPts val="0"/>
              </a:spcAft>
              <a:buClr>
                <a:schemeClr val="dk1"/>
              </a:buClr>
              <a:buSzPct val="100000"/>
              <a:buChar char="●"/>
            </a:pPr>
            <a:r>
              <a:rPr lang="en">
                <a:solidFill>
                  <a:schemeClr val="dk1"/>
                </a:solidFill>
              </a:rPr>
              <a:t>Confusion of tasks</a:t>
            </a:r>
            <a:endParaRPr>
              <a:solidFill>
                <a:schemeClr val="dk1"/>
              </a:solidFill>
            </a:endParaRPr>
          </a:p>
          <a:p>
            <a:pPr indent="-325755" lvl="0" marL="457200" rtl="0" algn="l">
              <a:lnSpc>
                <a:spcPct val="150000"/>
              </a:lnSpc>
              <a:spcBef>
                <a:spcPts val="0"/>
              </a:spcBef>
              <a:spcAft>
                <a:spcPts val="0"/>
              </a:spcAft>
              <a:buClr>
                <a:schemeClr val="dk1"/>
              </a:buClr>
              <a:buSzPct val="100000"/>
              <a:buChar char="●"/>
            </a:pPr>
            <a:r>
              <a:rPr lang="en">
                <a:solidFill>
                  <a:schemeClr val="dk1"/>
                </a:solidFill>
              </a:rPr>
              <a:t>Teammate dropped class mid-semester</a:t>
            </a:r>
            <a:endParaRPr>
              <a:solidFill>
                <a:schemeClr val="dk1"/>
              </a:solidFill>
            </a:endParaRPr>
          </a:p>
        </p:txBody>
      </p:sp>
      <p:pic>
        <p:nvPicPr>
          <p:cNvPr id="194" name="Google Shape;194;p35"/>
          <p:cNvPicPr preferRelativeResize="0"/>
          <p:nvPr/>
        </p:nvPicPr>
        <p:blipFill>
          <a:blip r:embed="rId3">
            <a:alphaModFix/>
          </a:blip>
          <a:stretch>
            <a:fillRect/>
          </a:stretch>
        </p:blipFill>
        <p:spPr>
          <a:xfrm>
            <a:off x="5415300" y="1429901"/>
            <a:ext cx="3417000" cy="228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254350" y="6848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pic>
        <p:nvPicPr>
          <p:cNvPr id="200" name="Google Shape;200;p36"/>
          <p:cNvPicPr preferRelativeResize="0"/>
          <p:nvPr/>
        </p:nvPicPr>
        <p:blipFill>
          <a:blip r:embed="rId3">
            <a:alphaModFix/>
          </a:blip>
          <a:stretch>
            <a:fillRect/>
          </a:stretch>
        </p:blipFill>
        <p:spPr>
          <a:xfrm>
            <a:off x="1731750" y="1733150"/>
            <a:ext cx="5680499" cy="2840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37"/>
          <p:cNvSpPr txBox="1"/>
          <p:nvPr/>
        </p:nvSpPr>
        <p:spPr>
          <a:xfrm>
            <a:off x="221850" y="280700"/>
            <a:ext cx="4641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References</a:t>
            </a:r>
            <a:endParaRPr sz="2500"/>
          </a:p>
        </p:txBody>
      </p:sp>
      <p:sp>
        <p:nvSpPr>
          <p:cNvPr id="206" name="Google Shape;206;p37"/>
          <p:cNvSpPr txBox="1"/>
          <p:nvPr/>
        </p:nvSpPr>
        <p:spPr>
          <a:xfrm>
            <a:off x="221850" y="1064000"/>
            <a:ext cx="6194100" cy="350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O'Brien. “311 Requests Database.” </a:t>
            </a:r>
            <a:r>
              <a:rPr i="1" lang="en" sz="1100">
                <a:solidFill>
                  <a:schemeClr val="dk1"/>
                </a:solidFill>
              </a:rPr>
              <a:t>Harvard Dataverse</a:t>
            </a:r>
            <a:r>
              <a:rPr lang="en" sz="1100">
                <a:solidFill>
                  <a:schemeClr val="dk1"/>
                </a:solidFill>
              </a:rPr>
              <a:t>, Harvard, 7 Oct. 2022, https://dataverse.harvard.edu/dataset.xhtml?persistentId=doi:10.7910/DVN/CVKM87. </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“CLIMATE READY BOSTON SOCIAL VULNERABILITY.” Translated by Atyia Martin, </a:t>
            </a:r>
            <a:r>
              <a:rPr i="1" lang="en" sz="1100">
                <a:solidFill>
                  <a:schemeClr val="dk1"/>
                </a:solidFill>
              </a:rPr>
              <a:t>Analyze Boston</a:t>
            </a:r>
            <a:r>
              <a:rPr lang="en" sz="1100">
                <a:solidFill>
                  <a:schemeClr val="dk1"/>
                </a:solidFill>
              </a:rPr>
              <a:t>, Boston Government, 2015, https://data.boston.gov/dataset/climate-ready-boston-social-vulnerability. </a:t>
            </a:r>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Boston Maps Analytics Team. “CENSUS 2010 TRACTS.” </a:t>
            </a:r>
            <a:r>
              <a:rPr i="1" lang="en" sz="1100">
                <a:solidFill>
                  <a:schemeClr val="dk1"/>
                </a:solidFill>
              </a:rPr>
              <a:t>Analyze Boston</a:t>
            </a:r>
            <a:r>
              <a:rPr lang="en" sz="1100">
                <a:solidFill>
                  <a:schemeClr val="dk1"/>
                </a:solidFill>
              </a:rPr>
              <a:t>, Boston Maps, 4 Apr. 2019, https://data.boston.gov/dataset/census-2010-tracts.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“BUILDING AND PROPERTY VIOLATIONS.” Edited by Inspectional Services Department, </a:t>
            </a:r>
            <a:r>
              <a:rPr i="1" lang="en" sz="1100">
                <a:solidFill>
                  <a:schemeClr val="dk1"/>
                </a:solidFill>
              </a:rPr>
              <a:t>Analyze Boston</a:t>
            </a:r>
            <a:r>
              <a:rPr lang="en" sz="1100">
                <a:solidFill>
                  <a:schemeClr val="dk1"/>
                </a:solidFill>
              </a:rPr>
              <a:t>, Department of Innovation and Technology, 2023, https://data.boston.gov/dataset/building-and-property-violations1.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Voong, Michelle, editor. “Voter File MA.” </a:t>
            </a:r>
            <a:r>
              <a:rPr i="1" lang="en" sz="1100">
                <a:solidFill>
                  <a:schemeClr val="dk1"/>
                </a:solidFill>
              </a:rPr>
              <a:t>Boston Voting File</a:t>
            </a:r>
            <a:r>
              <a:rPr lang="en" sz="1100">
                <a:solidFill>
                  <a:schemeClr val="dk1"/>
                </a:solidFill>
              </a:rPr>
              <a:t>, 2020, https://drive.google.com/drive/folders/1DyCevtTWTMMNrZXsCycLGiSA_uc6lq8r. </a:t>
            </a:r>
            <a:endParaRPr sz="11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Analyzing 311 Requests - Team 1</a:t>
            </a:r>
            <a:endParaRPr>
              <a:solidFill>
                <a:srgbClr val="000000"/>
              </a:solidFill>
            </a:endParaRPr>
          </a:p>
        </p:txBody>
      </p:sp>
      <p:sp>
        <p:nvSpPr>
          <p:cNvPr id="112" name="Google Shape;112;p26"/>
          <p:cNvSpPr txBox="1"/>
          <p:nvPr>
            <p:ph idx="1" type="body"/>
          </p:nvPr>
        </p:nvSpPr>
        <p:spPr>
          <a:xfrm>
            <a:off x="311700" y="1152475"/>
            <a:ext cx="39999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Sponsor</a:t>
            </a:r>
            <a:r>
              <a:rPr lang="en">
                <a:solidFill>
                  <a:srgbClr val="000000"/>
                </a:solidFill>
              </a:rPr>
              <a:t>: </a:t>
            </a:r>
            <a:r>
              <a:rPr lang="en">
                <a:solidFill>
                  <a:srgbClr val="000000"/>
                </a:solidFill>
              </a:rPr>
              <a:t>At-Large City Councilor Julia Mejia</a:t>
            </a:r>
            <a:endParaRPr>
              <a:solidFill>
                <a:srgbClr val="000000"/>
              </a:solidFill>
            </a:endParaRPr>
          </a:p>
          <a:p>
            <a:pPr indent="0" lvl="0" marL="0" rtl="0" algn="l">
              <a:spcBef>
                <a:spcPts val="1200"/>
              </a:spcBef>
              <a:spcAft>
                <a:spcPts val="0"/>
              </a:spcAft>
              <a:buNone/>
            </a:pPr>
            <a:r>
              <a:rPr lang="en">
                <a:solidFill>
                  <a:srgbClr val="000000"/>
                </a:solidFill>
              </a:rPr>
              <a:t>Members: Ivan Nikitovic</a:t>
            </a:r>
            <a:endParaRPr>
              <a:solidFill>
                <a:srgbClr val="000000"/>
              </a:solidFill>
            </a:endParaRPr>
          </a:p>
          <a:p>
            <a:pPr indent="0" lvl="0" marL="457200" rtl="0" algn="l">
              <a:spcBef>
                <a:spcPts val="0"/>
              </a:spcBef>
              <a:spcAft>
                <a:spcPts val="0"/>
              </a:spcAft>
              <a:buNone/>
            </a:pPr>
            <a:r>
              <a:rPr lang="en">
                <a:solidFill>
                  <a:srgbClr val="000000"/>
                </a:solidFill>
              </a:rPr>
              <a:t>        Haoxuan Sun</a:t>
            </a:r>
            <a:endParaRPr>
              <a:solidFill>
                <a:srgbClr val="000000"/>
              </a:solidFill>
            </a:endParaRPr>
          </a:p>
          <a:p>
            <a:pPr indent="0" lvl="0" marL="457200" rtl="0" algn="l">
              <a:spcBef>
                <a:spcPts val="0"/>
              </a:spcBef>
              <a:spcAft>
                <a:spcPts val="0"/>
              </a:spcAft>
              <a:buNone/>
            </a:pPr>
            <a:r>
              <a:rPr lang="en">
                <a:solidFill>
                  <a:srgbClr val="000000"/>
                </a:solidFill>
              </a:rPr>
              <a:t>        Stephen Wong</a:t>
            </a:r>
            <a:endParaRPr>
              <a:solidFill>
                <a:srgbClr val="000000"/>
              </a:solidFill>
            </a:endParaRPr>
          </a:p>
        </p:txBody>
      </p:sp>
      <p:sp>
        <p:nvSpPr>
          <p:cNvPr id="113" name="Google Shape;113;p26"/>
          <p:cNvSpPr txBox="1"/>
          <p:nvPr>
            <p:ph idx="2" type="body"/>
          </p:nvPr>
        </p:nvSpPr>
        <p:spPr>
          <a:xfrm>
            <a:off x="4832400" y="1129825"/>
            <a:ext cx="3999900" cy="37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Motivation: We wanted to research whether there is a pattern between areas that report 311 calls and have them responded to, and the demographics of those regions.</a:t>
            </a:r>
            <a:endParaRPr>
              <a:solidFill>
                <a:srgbClr val="000000"/>
              </a:solidFill>
            </a:endParaRPr>
          </a:p>
          <a:p>
            <a:pPr indent="0" lvl="0" marL="0" rtl="0" algn="l">
              <a:spcBef>
                <a:spcPts val="1200"/>
              </a:spcBef>
              <a:spcAft>
                <a:spcPts val="0"/>
              </a:spcAft>
              <a:buNone/>
            </a:pPr>
            <a:r>
              <a:rPr lang="en">
                <a:solidFill>
                  <a:srgbClr val="000000"/>
                </a:solidFill>
              </a:rPr>
              <a:t>Goal: Analyze patterns in 311 requests, geography, and various demographics in order to see who feels empowered to make the requests and if they have been responded to equitably.</a:t>
            </a:r>
            <a:endParaRPr>
              <a:solidFill>
                <a:srgbClr val="000000"/>
              </a:solidFill>
            </a:endParaRPr>
          </a:p>
          <a:p>
            <a:pPr indent="0" lvl="0" marL="0" rtl="0" algn="l">
              <a:spcBef>
                <a:spcPts val="1200"/>
              </a:spcBef>
              <a:spcAft>
                <a:spcPts val="1200"/>
              </a:spcAft>
              <a:buNone/>
            </a:pPr>
            <a:r>
              <a:rPr lang="en">
                <a:solidFill>
                  <a:srgbClr val="000000"/>
                </a:solidFill>
              </a:rPr>
              <a:t>Background: </a:t>
            </a:r>
            <a:r>
              <a:rPr lang="en">
                <a:solidFill>
                  <a:srgbClr val="000000"/>
                </a:solidFill>
              </a:rPr>
              <a:t>Using 311 and Social Vulnerability Index and other datasets, we want to study the relationships between vulnerable populations and their requests.</a:t>
            </a:r>
            <a:endParaRPr>
              <a:solidFill>
                <a:srgbClr val="000000"/>
              </a:solidFill>
            </a:endParaRPr>
          </a:p>
        </p:txBody>
      </p:sp>
      <p:pic>
        <p:nvPicPr>
          <p:cNvPr id="114" name="Google Shape;114;p26"/>
          <p:cNvPicPr preferRelativeResize="0"/>
          <p:nvPr/>
        </p:nvPicPr>
        <p:blipFill>
          <a:blip r:embed="rId3">
            <a:alphaModFix/>
          </a:blip>
          <a:stretch>
            <a:fillRect/>
          </a:stretch>
        </p:blipFill>
        <p:spPr>
          <a:xfrm>
            <a:off x="763075" y="2854338"/>
            <a:ext cx="2571825" cy="1714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20" name="Google Shape;120;p27"/>
          <p:cNvSpPr txBox="1"/>
          <p:nvPr>
            <p:ph idx="1" type="body"/>
          </p:nvPr>
        </p:nvSpPr>
        <p:spPr>
          <a:xfrm>
            <a:off x="311713" y="1076200"/>
            <a:ext cx="3999900" cy="229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latin typeface="Lato"/>
                <a:ea typeface="Lato"/>
                <a:cs typeface="Lato"/>
                <a:sym typeface="Lato"/>
              </a:rPr>
              <a:t>Social Vulnerability Index - Climate Ready Boston Social Vulnerability dataset</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MA Voter Files - The dataset containing voter information for Massachusetts (from 2002)</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n" sz="1200">
                <a:solidFill>
                  <a:schemeClr val="dk1"/>
                </a:solidFill>
                <a:latin typeface="Lato"/>
                <a:ea typeface="Lato"/>
                <a:cs typeface="Lato"/>
                <a:sym typeface="Lato"/>
              </a:rPr>
              <a:t>311 Requests (Harvard Dataverse) -  The dataset with 311 calls (from 2010)</a:t>
            </a:r>
            <a:endParaRPr sz="1200">
              <a:solidFill>
                <a:schemeClr val="dk1"/>
              </a:solidFill>
              <a:latin typeface="Lato"/>
              <a:ea typeface="Lato"/>
              <a:cs typeface="Lato"/>
              <a:sym typeface="Lato"/>
            </a:endParaRPr>
          </a:p>
        </p:txBody>
      </p:sp>
      <p:pic>
        <p:nvPicPr>
          <p:cNvPr id="121" name="Google Shape;121;p27"/>
          <p:cNvPicPr preferRelativeResize="0"/>
          <p:nvPr/>
        </p:nvPicPr>
        <p:blipFill>
          <a:blip r:embed="rId3">
            <a:alphaModFix/>
          </a:blip>
          <a:stretch>
            <a:fillRect/>
          </a:stretch>
        </p:blipFill>
        <p:spPr>
          <a:xfrm>
            <a:off x="828828" y="3237913"/>
            <a:ext cx="2857022" cy="1607075"/>
          </a:xfrm>
          <a:prstGeom prst="rect">
            <a:avLst/>
          </a:prstGeom>
          <a:noFill/>
          <a:ln>
            <a:noFill/>
          </a:ln>
        </p:spPr>
      </p:pic>
      <p:pic>
        <p:nvPicPr>
          <p:cNvPr id="122" name="Google Shape;122;p27"/>
          <p:cNvPicPr preferRelativeResize="0"/>
          <p:nvPr/>
        </p:nvPicPr>
        <p:blipFill>
          <a:blip r:embed="rId4">
            <a:alphaModFix/>
          </a:blip>
          <a:stretch>
            <a:fillRect/>
          </a:stretch>
        </p:blipFill>
        <p:spPr>
          <a:xfrm>
            <a:off x="5393698" y="3205988"/>
            <a:ext cx="2336902" cy="1670900"/>
          </a:xfrm>
          <a:prstGeom prst="rect">
            <a:avLst/>
          </a:prstGeom>
          <a:noFill/>
          <a:ln>
            <a:noFill/>
          </a:ln>
        </p:spPr>
      </p:pic>
      <p:sp>
        <p:nvSpPr>
          <p:cNvPr id="123" name="Google Shape;123;p27"/>
          <p:cNvSpPr txBox="1"/>
          <p:nvPr>
            <p:ph idx="1" type="body"/>
          </p:nvPr>
        </p:nvSpPr>
        <p:spPr>
          <a:xfrm>
            <a:off x="4716188" y="1044350"/>
            <a:ext cx="3999900" cy="229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rPr>
              <a:t>Census Tracts 2010 - Census tracts are small, relatively permanent statistical subdivisions of a county or equivalent entity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Building and Property Violations - issued by inspectors from the Building and Structures Division of the Inspectional Services Department</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182450" y="406175"/>
            <a:ext cx="50694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533">
                <a:latin typeface="Lato"/>
                <a:ea typeface="Lato"/>
                <a:cs typeface="Lato"/>
                <a:sym typeface="Lato"/>
              </a:rPr>
              <a:t>1. </a:t>
            </a:r>
            <a:r>
              <a:rPr lang="en" sz="1533">
                <a:latin typeface="Lato"/>
                <a:ea typeface="Lato"/>
                <a:cs typeface="Lato"/>
                <a:sym typeface="Lato"/>
              </a:rPr>
              <a:t>Analyze which Census Tract submitted the most service requests?</a:t>
            </a:r>
            <a:endParaRPr sz="2133"/>
          </a:p>
          <a:p>
            <a:pPr indent="0" lvl="0" marL="0" rtl="0" algn="l">
              <a:spcBef>
                <a:spcPts val="0"/>
              </a:spcBef>
              <a:spcAft>
                <a:spcPts val="0"/>
              </a:spcAft>
              <a:buNone/>
            </a:pPr>
            <a:r>
              <a:t/>
            </a:r>
            <a:endParaRPr/>
          </a:p>
        </p:txBody>
      </p:sp>
      <p:pic>
        <p:nvPicPr>
          <p:cNvPr id="129" name="Google Shape;129;p28"/>
          <p:cNvPicPr preferRelativeResize="0"/>
          <p:nvPr/>
        </p:nvPicPr>
        <p:blipFill>
          <a:blip r:embed="rId3">
            <a:alphaModFix/>
          </a:blip>
          <a:stretch>
            <a:fillRect/>
          </a:stretch>
        </p:blipFill>
        <p:spPr>
          <a:xfrm>
            <a:off x="182450" y="1293013"/>
            <a:ext cx="4675800" cy="2293321"/>
          </a:xfrm>
          <a:prstGeom prst="rect">
            <a:avLst/>
          </a:prstGeom>
          <a:noFill/>
          <a:ln>
            <a:noFill/>
          </a:ln>
        </p:spPr>
      </p:pic>
      <p:sp>
        <p:nvSpPr>
          <p:cNvPr id="130" name="Google Shape;130;p28"/>
          <p:cNvSpPr txBox="1"/>
          <p:nvPr/>
        </p:nvSpPr>
        <p:spPr>
          <a:xfrm>
            <a:off x="2234025" y="3941025"/>
            <a:ext cx="4675800" cy="8313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Weak n</a:t>
            </a:r>
            <a:r>
              <a:rPr b="1" lang="en"/>
              <a:t>egative relationship found between number of 311 calls and SV Index. The more empowered a community is, the more likely they are to call 311.</a:t>
            </a:r>
            <a:endParaRPr b="1"/>
          </a:p>
        </p:txBody>
      </p:sp>
      <p:pic>
        <p:nvPicPr>
          <p:cNvPr id="131" name="Google Shape;131;p28"/>
          <p:cNvPicPr preferRelativeResize="0"/>
          <p:nvPr/>
        </p:nvPicPr>
        <p:blipFill>
          <a:blip r:embed="rId4">
            <a:alphaModFix/>
          </a:blip>
          <a:stretch>
            <a:fillRect/>
          </a:stretch>
        </p:blipFill>
        <p:spPr>
          <a:xfrm>
            <a:off x="5251850" y="1122812"/>
            <a:ext cx="3409375" cy="263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blip>
          <a:stretch>
            <a:fillRect/>
          </a:stretch>
        </p:blipFill>
        <p:spPr>
          <a:xfrm>
            <a:off x="528387" y="804925"/>
            <a:ext cx="2561178" cy="2023140"/>
          </a:xfrm>
          <a:prstGeom prst="rect">
            <a:avLst/>
          </a:prstGeom>
          <a:noFill/>
          <a:ln>
            <a:noFill/>
          </a:ln>
        </p:spPr>
      </p:pic>
      <p:pic>
        <p:nvPicPr>
          <p:cNvPr id="137" name="Google Shape;137;p29"/>
          <p:cNvPicPr preferRelativeResize="0"/>
          <p:nvPr/>
        </p:nvPicPr>
        <p:blipFill>
          <a:blip r:embed="rId4">
            <a:alphaModFix/>
          </a:blip>
          <a:stretch>
            <a:fillRect/>
          </a:stretch>
        </p:blipFill>
        <p:spPr>
          <a:xfrm>
            <a:off x="3291403" y="804925"/>
            <a:ext cx="2561178" cy="2023140"/>
          </a:xfrm>
          <a:prstGeom prst="rect">
            <a:avLst/>
          </a:prstGeom>
          <a:noFill/>
          <a:ln>
            <a:noFill/>
          </a:ln>
        </p:spPr>
      </p:pic>
      <p:pic>
        <p:nvPicPr>
          <p:cNvPr id="138" name="Google Shape;138;p29"/>
          <p:cNvPicPr preferRelativeResize="0"/>
          <p:nvPr/>
        </p:nvPicPr>
        <p:blipFill>
          <a:blip r:embed="rId5">
            <a:alphaModFix/>
          </a:blip>
          <a:stretch>
            <a:fillRect/>
          </a:stretch>
        </p:blipFill>
        <p:spPr>
          <a:xfrm>
            <a:off x="6085394" y="804925"/>
            <a:ext cx="2521168" cy="2023140"/>
          </a:xfrm>
          <a:prstGeom prst="rect">
            <a:avLst/>
          </a:prstGeom>
          <a:noFill/>
          <a:ln>
            <a:noFill/>
          </a:ln>
        </p:spPr>
      </p:pic>
      <p:pic>
        <p:nvPicPr>
          <p:cNvPr id="139" name="Google Shape;139;p29"/>
          <p:cNvPicPr preferRelativeResize="0"/>
          <p:nvPr/>
        </p:nvPicPr>
        <p:blipFill>
          <a:blip r:embed="rId6">
            <a:alphaModFix/>
          </a:blip>
          <a:stretch>
            <a:fillRect/>
          </a:stretch>
        </p:blipFill>
        <p:spPr>
          <a:xfrm>
            <a:off x="528388" y="2941247"/>
            <a:ext cx="2561179" cy="2026678"/>
          </a:xfrm>
          <a:prstGeom prst="rect">
            <a:avLst/>
          </a:prstGeom>
          <a:noFill/>
          <a:ln>
            <a:noFill/>
          </a:ln>
        </p:spPr>
      </p:pic>
      <p:pic>
        <p:nvPicPr>
          <p:cNvPr id="140" name="Google Shape;140;p29"/>
          <p:cNvPicPr preferRelativeResize="0"/>
          <p:nvPr/>
        </p:nvPicPr>
        <p:blipFill>
          <a:blip r:embed="rId7">
            <a:alphaModFix/>
          </a:blip>
          <a:stretch>
            <a:fillRect/>
          </a:stretch>
        </p:blipFill>
        <p:spPr>
          <a:xfrm>
            <a:off x="6085391" y="2970182"/>
            <a:ext cx="2561178" cy="2023151"/>
          </a:xfrm>
          <a:prstGeom prst="rect">
            <a:avLst/>
          </a:prstGeom>
          <a:noFill/>
          <a:ln>
            <a:noFill/>
          </a:ln>
        </p:spPr>
      </p:pic>
      <p:sp>
        <p:nvSpPr>
          <p:cNvPr id="141" name="Google Shape;141;p29"/>
          <p:cNvSpPr txBox="1"/>
          <p:nvPr>
            <p:ph type="title"/>
          </p:nvPr>
        </p:nvSpPr>
        <p:spPr>
          <a:xfrm>
            <a:off x="370550" y="2322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444">
                <a:solidFill>
                  <a:srgbClr val="000000"/>
                </a:solidFill>
                <a:latin typeface="Lato"/>
                <a:ea typeface="Lato"/>
                <a:cs typeface="Lato"/>
                <a:sym typeface="Lato"/>
              </a:rPr>
              <a:t>2. What is the relationship between voting status (i.e. registered voters and and civic empowerment? What is the average voting turnout for each district over past 20 years?</a:t>
            </a:r>
            <a:endParaRPr sz="1444">
              <a:solidFill>
                <a:srgbClr val="000000"/>
              </a:solidFill>
              <a:latin typeface="Lato"/>
              <a:ea typeface="Lato"/>
              <a:cs typeface="Lato"/>
              <a:sym typeface="Lato"/>
            </a:endParaRPr>
          </a:p>
        </p:txBody>
      </p:sp>
      <p:sp>
        <p:nvSpPr>
          <p:cNvPr id="142" name="Google Shape;142;p29"/>
          <p:cNvSpPr txBox="1"/>
          <p:nvPr/>
        </p:nvSpPr>
        <p:spPr>
          <a:xfrm>
            <a:off x="3185600" y="3323525"/>
            <a:ext cx="2890500" cy="12621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Strong negative </a:t>
            </a:r>
            <a:r>
              <a:rPr b="1" lang="en"/>
              <a:t>relationship found between between voting turnout and SV Index. The more vulnerable a community is, the less likely they are to vote.</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2548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444">
                <a:solidFill>
                  <a:srgbClr val="000000"/>
                </a:solidFill>
                <a:latin typeface="Lato"/>
                <a:ea typeface="Lato"/>
                <a:cs typeface="Lato"/>
                <a:sym typeface="Lato"/>
              </a:rPr>
              <a:t>3. What is the relationship between voting status (i.e. registered voters and and city responsiveness in terms of closing 311 requests?  What is the average voting turnout for each district over past 20 years?</a:t>
            </a:r>
            <a:endParaRPr>
              <a:solidFill>
                <a:srgbClr val="000000"/>
              </a:solidFill>
            </a:endParaRPr>
          </a:p>
        </p:txBody>
      </p:sp>
      <p:pic>
        <p:nvPicPr>
          <p:cNvPr id="148" name="Google Shape;148;p30"/>
          <p:cNvPicPr preferRelativeResize="0"/>
          <p:nvPr/>
        </p:nvPicPr>
        <p:blipFill>
          <a:blip r:embed="rId3">
            <a:alphaModFix/>
          </a:blip>
          <a:stretch>
            <a:fillRect/>
          </a:stretch>
        </p:blipFill>
        <p:spPr>
          <a:xfrm>
            <a:off x="404850" y="840164"/>
            <a:ext cx="2542667" cy="2029679"/>
          </a:xfrm>
          <a:prstGeom prst="rect">
            <a:avLst/>
          </a:prstGeom>
          <a:noFill/>
          <a:ln>
            <a:noFill/>
          </a:ln>
        </p:spPr>
      </p:pic>
      <p:pic>
        <p:nvPicPr>
          <p:cNvPr id="149" name="Google Shape;149;p30"/>
          <p:cNvPicPr preferRelativeResize="0"/>
          <p:nvPr/>
        </p:nvPicPr>
        <p:blipFill>
          <a:blip r:embed="rId4">
            <a:alphaModFix/>
          </a:blip>
          <a:stretch>
            <a:fillRect/>
          </a:stretch>
        </p:blipFill>
        <p:spPr>
          <a:xfrm>
            <a:off x="3300666" y="852801"/>
            <a:ext cx="2542667" cy="2029657"/>
          </a:xfrm>
          <a:prstGeom prst="rect">
            <a:avLst/>
          </a:prstGeom>
          <a:noFill/>
          <a:ln>
            <a:noFill/>
          </a:ln>
        </p:spPr>
      </p:pic>
      <p:pic>
        <p:nvPicPr>
          <p:cNvPr id="150" name="Google Shape;150;p30"/>
          <p:cNvPicPr preferRelativeResize="0"/>
          <p:nvPr/>
        </p:nvPicPr>
        <p:blipFill>
          <a:blip r:embed="rId5">
            <a:alphaModFix/>
          </a:blip>
          <a:stretch>
            <a:fillRect/>
          </a:stretch>
        </p:blipFill>
        <p:spPr>
          <a:xfrm>
            <a:off x="6196483" y="840175"/>
            <a:ext cx="2542667" cy="2029672"/>
          </a:xfrm>
          <a:prstGeom prst="rect">
            <a:avLst/>
          </a:prstGeom>
          <a:noFill/>
          <a:ln>
            <a:noFill/>
          </a:ln>
        </p:spPr>
      </p:pic>
      <p:pic>
        <p:nvPicPr>
          <p:cNvPr id="151" name="Google Shape;151;p30"/>
          <p:cNvPicPr preferRelativeResize="0"/>
          <p:nvPr/>
        </p:nvPicPr>
        <p:blipFill>
          <a:blip r:embed="rId6">
            <a:alphaModFix/>
          </a:blip>
          <a:stretch>
            <a:fillRect/>
          </a:stretch>
        </p:blipFill>
        <p:spPr>
          <a:xfrm>
            <a:off x="404850" y="3031878"/>
            <a:ext cx="2542667" cy="2029665"/>
          </a:xfrm>
          <a:prstGeom prst="rect">
            <a:avLst/>
          </a:prstGeom>
          <a:noFill/>
          <a:ln>
            <a:noFill/>
          </a:ln>
        </p:spPr>
      </p:pic>
      <p:pic>
        <p:nvPicPr>
          <p:cNvPr id="152" name="Google Shape;152;p30"/>
          <p:cNvPicPr preferRelativeResize="0"/>
          <p:nvPr/>
        </p:nvPicPr>
        <p:blipFill>
          <a:blip r:embed="rId7">
            <a:alphaModFix/>
          </a:blip>
          <a:stretch>
            <a:fillRect/>
          </a:stretch>
        </p:blipFill>
        <p:spPr>
          <a:xfrm>
            <a:off x="6196479" y="3031877"/>
            <a:ext cx="2542667" cy="2029673"/>
          </a:xfrm>
          <a:prstGeom prst="rect">
            <a:avLst/>
          </a:prstGeom>
          <a:noFill/>
          <a:ln>
            <a:noFill/>
          </a:ln>
        </p:spPr>
      </p:pic>
      <p:sp>
        <p:nvSpPr>
          <p:cNvPr id="153" name="Google Shape;153;p30"/>
          <p:cNvSpPr txBox="1"/>
          <p:nvPr/>
        </p:nvSpPr>
        <p:spPr>
          <a:xfrm>
            <a:off x="3094950" y="3482000"/>
            <a:ext cx="2954100" cy="831300"/>
          </a:xfrm>
          <a:prstGeom prst="rect">
            <a:avLst/>
          </a:prstGeom>
          <a:noFill/>
          <a:ln cap="flat" cmpd="sng" w="2857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No relationship currently found between voting turnout and city </a:t>
            </a:r>
            <a:r>
              <a:rPr b="1" lang="en"/>
              <a:t>responsiveness</a:t>
            </a:r>
            <a:r>
              <a:rPr b="1" lang="en"/>
              <a:t> to 311 requests.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31"/>
          <p:cNvSpPr txBox="1"/>
          <p:nvPr>
            <p:ph type="title"/>
          </p:nvPr>
        </p:nvSpPr>
        <p:spPr>
          <a:xfrm>
            <a:off x="1149750" y="1329150"/>
            <a:ext cx="6844500" cy="30477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b="1" lang="en" sz="1500">
                <a:solidFill>
                  <a:srgbClr val="000000"/>
                </a:solidFill>
                <a:latin typeface="Arial"/>
                <a:ea typeface="Arial"/>
                <a:cs typeface="Arial"/>
                <a:sym typeface="Arial"/>
              </a:rPr>
              <a:t>Idea</a:t>
            </a:r>
            <a:r>
              <a:rPr lang="en" sz="1500">
                <a:solidFill>
                  <a:srgbClr val="000000"/>
                </a:solidFill>
                <a:latin typeface="Arial"/>
                <a:ea typeface="Arial"/>
                <a:cs typeface="Arial"/>
                <a:sym typeface="Arial"/>
              </a:rPr>
              <a:t>: Analyzing the relationship between property violations and 311 requests.</a:t>
            </a:r>
            <a:endParaRPr sz="1500">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sz="1500">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b="1" lang="en" sz="1500">
                <a:solidFill>
                  <a:srgbClr val="000000"/>
                </a:solidFill>
                <a:latin typeface="Arial"/>
                <a:ea typeface="Arial"/>
                <a:cs typeface="Arial"/>
                <a:sym typeface="Arial"/>
              </a:rPr>
              <a:t>Data</a:t>
            </a:r>
            <a:r>
              <a:rPr lang="en" sz="1500">
                <a:solidFill>
                  <a:srgbClr val="000000"/>
                </a:solidFill>
                <a:latin typeface="Arial"/>
                <a:ea typeface="Arial"/>
                <a:cs typeface="Arial"/>
                <a:sym typeface="Arial"/>
              </a:rPr>
              <a:t>: </a:t>
            </a:r>
            <a:r>
              <a:rPr lang="en" sz="1500">
                <a:solidFill>
                  <a:srgbClr val="000000"/>
                </a:solidFill>
                <a:latin typeface="Arial"/>
                <a:ea typeface="Arial"/>
                <a:cs typeface="Arial"/>
                <a:sym typeface="Arial"/>
              </a:rPr>
              <a:t>Boston government dataset </a:t>
            </a:r>
            <a:r>
              <a:rPr lang="en" sz="1000">
                <a:solidFill>
                  <a:srgbClr val="000000"/>
                </a:solidFill>
                <a:latin typeface="Arial"/>
                <a:ea typeface="Arial"/>
                <a:cs typeface="Arial"/>
                <a:sym typeface="Arial"/>
              </a:rPr>
              <a:t>(https://data.boston.gov/dataset/building-and-property-violations1)</a:t>
            </a:r>
            <a:endParaRPr sz="1000">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sz="1500">
              <a:solidFill>
                <a:srgbClr val="000000"/>
              </a:solidFill>
              <a:latin typeface="Lato"/>
              <a:ea typeface="Lato"/>
              <a:cs typeface="Lato"/>
              <a:sym typeface="Lato"/>
            </a:endParaRPr>
          </a:p>
          <a:p>
            <a:pPr indent="0" lvl="0" marL="0" rtl="0" algn="just">
              <a:lnSpc>
                <a:spcPct val="115000"/>
              </a:lnSpc>
              <a:spcBef>
                <a:spcPts val="0"/>
              </a:spcBef>
              <a:spcAft>
                <a:spcPts val="0"/>
              </a:spcAft>
              <a:buNone/>
            </a:pPr>
            <a:r>
              <a:rPr b="1" lang="en" sz="1500">
                <a:solidFill>
                  <a:srgbClr val="000000"/>
                </a:solidFill>
                <a:latin typeface="Lato"/>
                <a:ea typeface="Lato"/>
                <a:cs typeface="Lato"/>
                <a:sym typeface="Lato"/>
              </a:rPr>
              <a:t>Aim</a:t>
            </a:r>
            <a:r>
              <a:rPr lang="en" sz="1500">
                <a:solidFill>
                  <a:srgbClr val="000000"/>
                </a:solidFill>
                <a:latin typeface="Lato"/>
                <a:ea typeface="Lato"/>
                <a:cs typeface="Lato"/>
                <a:sym typeface="Lato"/>
              </a:rPr>
              <a:t>: Allocate specific resources  to the neighborhoods with high rates of building violations to mitigate public safety risks and improve quality of life.</a:t>
            </a:r>
            <a:endParaRPr sz="1500">
              <a:solidFill>
                <a:srgbClr val="000000"/>
              </a:solidFill>
              <a:latin typeface="Lato"/>
              <a:ea typeface="Lato"/>
              <a:cs typeface="Lato"/>
              <a:sym typeface="Lato"/>
            </a:endParaRPr>
          </a:p>
          <a:p>
            <a:pPr indent="0" lvl="0" marL="0" rtl="0" algn="just">
              <a:lnSpc>
                <a:spcPct val="115000"/>
              </a:lnSpc>
              <a:spcBef>
                <a:spcPts val="0"/>
              </a:spcBef>
              <a:spcAft>
                <a:spcPts val="0"/>
              </a:spcAft>
              <a:buNone/>
            </a:pPr>
            <a:r>
              <a:t/>
            </a:r>
            <a:endParaRPr sz="1500">
              <a:solidFill>
                <a:srgbClr val="000000"/>
              </a:solidFill>
              <a:latin typeface="Lato"/>
              <a:ea typeface="Lato"/>
              <a:cs typeface="Lato"/>
              <a:sym typeface="Lato"/>
            </a:endParaRPr>
          </a:p>
          <a:p>
            <a:pPr indent="0" lvl="0" marL="0" rtl="0" algn="just">
              <a:lnSpc>
                <a:spcPct val="115000"/>
              </a:lnSpc>
              <a:spcBef>
                <a:spcPts val="0"/>
              </a:spcBef>
              <a:spcAft>
                <a:spcPts val="0"/>
              </a:spcAft>
              <a:buNone/>
            </a:pPr>
            <a:r>
              <a:rPr b="1" lang="en" sz="1500">
                <a:solidFill>
                  <a:srgbClr val="000000"/>
                </a:solidFill>
                <a:latin typeface="Lato"/>
                <a:ea typeface="Lato"/>
                <a:cs typeface="Lato"/>
                <a:sym typeface="Lato"/>
              </a:rPr>
              <a:t>Reason</a:t>
            </a:r>
            <a:endParaRPr b="1" sz="1500">
              <a:solidFill>
                <a:srgbClr val="000000"/>
              </a:solidFill>
              <a:latin typeface="Lato"/>
              <a:ea typeface="Lato"/>
              <a:cs typeface="Lato"/>
              <a:sym typeface="Lato"/>
            </a:endParaRPr>
          </a:p>
          <a:p>
            <a:pPr indent="-323850" lvl="0" marL="457200" rtl="0" algn="just">
              <a:lnSpc>
                <a:spcPct val="115000"/>
              </a:lnSpc>
              <a:spcBef>
                <a:spcPts val="0"/>
              </a:spcBef>
              <a:spcAft>
                <a:spcPts val="0"/>
              </a:spcAft>
              <a:buClr>
                <a:srgbClr val="000000"/>
              </a:buClr>
              <a:buSzPts val="1500"/>
              <a:buFont typeface="Lato"/>
              <a:buChar char="-"/>
            </a:pPr>
            <a:r>
              <a:rPr lang="en" sz="1500">
                <a:solidFill>
                  <a:srgbClr val="000000"/>
                </a:solidFill>
                <a:latin typeface="Arial"/>
                <a:ea typeface="Arial"/>
                <a:cs typeface="Arial"/>
                <a:sym typeface="Arial"/>
              </a:rPr>
              <a:t>Aid in developing effective prevention and addressing strategies. </a:t>
            </a:r>
            <a:endParaRPr sz="1500">
              <a:solidFill>
                <a:srgbClr val="000000"/>
              </a:solidFill>
              <a:latin typeface="Arial"/>
              <a:ea typeface="Arial"/>
              <a:cs typeface="Arial"/>
              <a:sym typeface="Arial"/>
            </a:endParaRPr>
          </a:p>
          <a:p>
            <a:pPr indent="-323850" lvl="0" marL="457200" rtl="0" algn="just">
              <a:lnSpc>
                <a:spcPct val="115000"/>
              </a:lnSpc>
              <a:spcBef>
                <a:spcPts val="0"/>
              </a:spcBef>
              <a:spcAft>
                <a:spcPts val="0"/>
              </a:spcAft>
              <a:buClr>
                <a:srgbClr val="000000"/>
              </a:buClr>
              <a:buSzPts val="1500"/>
              <a:buFont typeface="Arial"/>
              <a:buChar char="-"/>
            </a:pPr>
            <a:r>
              <a:rPr lang="en" sz="1500">
                <a:solidFill>
                  <a:srgbClr val="000000"/>
                </a:solidFill>
                <a:latin typeface="Lato"/>
                <a:ea typeface="Lato"/>
                <a:cs typeface="Lato"/>
                <a:sym typeface="Lato"/>
              </a:rPr>
              <a:t>Inform policy decisions and improve Bostonians' lives.</a:t>
            </a:r>
            <a:endParaRPr sz="1500">
              <a:solidFill>
                <a:srgbClr val="000000"/>
              </a:solidFill>
              <a:latin typeface="Lato"/>
              <a:ea typeface="Lato"/>
              <a:cs typeface="Lato"/>
              <a:sym typeface="Lato"/>
            </a:endParaRPr>
          </a:p>
        </p:txBody>
      </p:sp>
      <p:sp>
        <p:nvSpPr>
          <p:cNvPr id="159" name="Google Shape;159;p31"/>
          <p:cNvSpPr txBox="1"/>
          <p:nvPr/>
        </p:nvSpPr>
        <p:spPr>
          <a:xfrm>
            <a:off x="221875" y="208275"/>
            <a:ext cx="213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Extension</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 name="Shape 163"/>
        <p:cNvGrpSpPr/>
        <p:nvPr/>
      </p:nvGrpSpPr>
      <p:grpSpPr>
        <a:xfrm>
          <a:off x="0" y="0"/>
          <a:ext cx="0" cy="0"/>
          <a:chOff x="0" y="0"/>
          <a:chExt cx="0" cy="0"/>
        </a:xfrm>
      </p:grpSpPr>
      <p:pic>
        <p:nvPicPr>
          <p:cNvPr id="164" name="Google Shape;164;p32"/>
          <p:cNvPicPr preferRelativeResize="0"/>
          <p:nvPr/>
        </p:nvPicPr>
        <p:blipFill>
          <a:blip r:embed="rId3">
            <a:alphaModFix/>
          </a:blip>
          <a:stretch>
            <a:fillRect/>
          </a:stretch>
        </p:blipFill>
        <p:spPr>
          <a:xfrm>
            <a:off x="0" y="1038456"/>
            <a:ext cx="4571999" cy="3066568"/>
          </a:xfrm>
          <a:prstGeom prst="rect">
            <a:avLst/>
          </a:prstGeom>
          <a:noFill/>
          <a:ln>
            <a:noFill/>
          </a:ln>
        </p:spPr>
      </p:pic>
      <p:pic>
        <p:nvPicPr>
          <p:cNvPr id="165" name="Google Shape;165;p32"/>
          <p:cNvPicPr preferRelativeResize="0"/>
          <p:nvPr/>
        </p:nvPicPr>
        <p:blipFill>
          <a:blip r:embed="rId4">
            <a:alphaModFix/>
          </a:blip>
          <a:stretch>
            <a:fillRect/>
          </a:stretch>
        </p:blipFill>
        <p:spPr>
          <a:xfrm>
            <a:off x="4566203" y="1038450"/>
            <a:ext cx="4577797" cy="3066576"/>
          </a:xfrm>
          <a:prstGeom prst="rect">
            <a:avLst/>
          </a:prstGeom>
          <a:noFill/>
          <a:ln>
            <a:noFill/>
          </a:ln>
        </p:spPr>
      </p:pic>
      <p:sp>
        <p:nvSpPr>
          <p:cNvPr id="166" name="Google Shape;166;p32"/>
          <p:cNvSpPr txBox="1"/>
          <p:nvPr>
            <p:ph type="title"/>
          </p:nvPr>
        </p:nvSpPr>
        <p:spPr>
          <a:xfrm>
            <a:off x="671525" y="4105050"/>
            <a:ext cx="3319500" cy="378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444">
                <a:solidFill>
                  <a:srgbClr val="000000"/>
                </a:solidFill>
                <a:latin typeface="Lato"/>
                <a:ea typeface="Lato"/>
                <a:cs typeface="Lato"/>
                <a:sym typeface="Lato"/>
              </a:rPr>
              <a:t>Number of Property Violations since 2009</a:t>
            </a:r>
            <a:endParaRPr>
              <a:solidFill>
                <a:srgbClr val="000000"/>
              </a:solidFill>
            </a:endParaRPr>
          </a:p>
        </p:txBody>
      </p:sp>
      <p:sp>
        <p:nvSpPr>
          <p:cNvPr id="167" name="Google Shape;167;p32"/>
          <p:cNvSpPr txBox="1"/>
          <p:nvPr>
            <p:ph type="title"/>
          </p:nvPr>
        </p:nvSpPr>
        <p:spPr>
          <a:xfrm>
            <a:off x="5521600" y="4105050"/>
            <a:ext cx="2567400" cy="378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444">
                <a:solidFill>
                  <a:srgbClr val="000000"/>
                </a:solidFill>
                <a:latin typeface="Lato"/>
                <a:ea typeface="Lato"/>
                <a:cs typeface="Lato"/>
                <a:sym typeface="Lato"/>
              </a:rPr>
              <a:t>Number of 311 Calls since 2010</a:t>
            </a:r>
            <a:endParaRPr>
              <a:solidFill>
                <a:srgbClr val="000000"/>
              </a:solidFill>
            </a:endParaRPr>
          </a:p>
        </p:txBody>
      </p:sp>
      <p:sp>
        <p:nvSpPr>
          <p:cNvPr id="168" name="Google Shape;168;p32"/>
          <p:cNvSpPr txBox="1"/>
          <p:nvPr/>
        </p:nvSpPr>
        <p:spPr>
          <a:xfrm>
            <a:off x="221875" y="208275"/>
            <a:ext cx="213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Extension</a:t>
            </a:r>
            <a:endParaRPr sz="2000"/>
          </a:p>
        </p:txBody>
      </p:sp>
      <p:sp>
        <p:nvSpPr>
          <p:cNvPr id="169" name="Google Shape;169;p32"/>
          <p:cNvSpPr txBox="1"/>
          <p:nvPr>
            <p:ph type="title"/>
          </p:nvPr>
        </p:nvSpPr>
        <p:spPr>
          <a:xfrm>
            <a:off x="221875" y="5400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444">
                <a:solidFill>
                  <a:srgbClr val="000000"/>
                </a:solidFill>
                <a:latin typeface="Lato"/>
                <a:ea typeface="Lato"/>
                <a:cs typeface="Lato"/>
                <a:sym typeface="Lato"/>
              </a:rPr>
              <a:t>Pattern </a:t>
            </a:r>
            <a:r>
              <a:rPr lang="en" sz="1444">
                <a:solidFill>
                  <a:srgbClr val="000000"/>
                </a:solidFill>
                <a:latin typeface="Lato"/>
                <a:ea typeface="Lato"/>
                <a:cs typeface="Lato"/>
                <a:sym typeface="Lato"/>
              </a:rPr>
              <a:t>between the number of </a:t>
            </a:r>
            <a:r>
              <a:rPr lang="en" sz="1444">
                <a:solidFill>
                  <a:srgbClr val="000000"/>
                </a:solidFill>
                <a:latin typeface="Lato"/>
                <a:ea typeface="Lato"/>
                <a:cs typeface="Lato"/>
                <a:sym typeface="Lato"/>
              </a:rPr>
              <a:t>property violations and </a:t>
            </a:r>
            <a:r>
              <a:rPr lang="en" sz="1444">
                <a:solidFill>
                  <a:srgbClr val="000000"/>
                </a:solidFill>
                <a:latin typeface="Lato"/>
                <a:ea typeface="Lato"/>
                <a:cs typeface="Lato"/>
                <a:sym typeface="Lato"/>
              </a:rPr>
              <a:t>311 calls.</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p33"/>
          <p:cNvSpPr txBox="1"/>
          <p:nvPr>
            <p:ph type="title"/>
          </p:nvPr>
        </p:nvSpPr>
        <p:spPr>
          <a:xfrm>
            <a:off x="787025" y="4305625"/>
            <a:ext cx="3319500" cy="3789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n" sz="1444">
                <a:solidFill>
                  <a:srgbClr val="000000"/>
                </a:solidFill>
                <a:latin typeface="Lato"/>
                <a:ea typeface="Lato"/>
                <a:cs typeface="Lato"/>
                <a:sym typeface="Lato"/>
              </a:rPr>
              <a:t>Property </a:t>
            </a:r>
            <a:r>
              <a:rPr lang="en" sz="1444">
                <a:solidFill>
                  <a:srgbClr val="000000"/>
                </a:solidFill>
                <a:latin typeface="Lato"/>
                <a:ea typeface="Lato"/>
                <a:cs typeface="Lato"/>
                <a:sym typeface="Lato"/>
              </a:rPr>
              <a:t>Violations by City (Count)</a:t>
            </a:r>
            <a:endParaRPr>
              <a:solidFill>
                <a:srgbClr val="000000"/>
              </a:solidFill>
            </a:endParaRPr>
          </a:p>
        </p:txBody>
      </p:sp>
      <p:sp>
        <p:nvSpPr>
          <p:cNvPr id="175" name="Google Shape;175;p33"/>
          <p:cNvSpPr txBox="1"/>
          <p:nvPr>
            <p:ph type="title"/>
          </p:nvPr>
        </p:nvSpPr>
        <p:spPr>
          <a:xfrm>
            <a:off x="5447363" y="4288375"/>
            <a:ext cx="3119100" cy="4134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n" sz="1444">
                <a:solidFill>
                  <a:srgbClr val="000000"/>
                </a:solidFill>
                <a:latin typeface="Lato"/>
                <a:ea typeface="Lato"/>
                <a:cs typeface="Lato"/>
                <a:sym typeface="Lato"/>
              </a:rPr>
              <a:t>Property Violations by City (Percentage)</a:t>
            </a:r>
            <a:endParaRPr>
              <a:solidFill>
                <a:srgbClr val="000000"/>
              </a:solidFill>
            </a:endParaRPr>
          </a:p>
        </p:txBody>
      </p:sp>
      <p:pic>
        <p:nvPicPr>
          <p:cNvPr id="176" name="Google Shape;176;p33"/>
          <p:cNvPicPr preferRelativeResize="0"/>
          <p:nvPr/>
        </p:nvPicPr>
        <p:blipFill rotWithShape="1">
          <a:blip r:embed="rId3">
            <a:alphaModFix/>
          </a:blip>
          <a:srcRect b="661" l="0" r="0" t="670"/>
          <a:stretch/>
        </p:blipFill>
        <p:spPr>
          <a:xfrm>
            <a:off x="65725" y="947975"/>
            <a:ext cx="4692725" cy="3441925"/>
          </a:xfrm>
          <a:prstGeom prst="rect">
            <a:avLst/>
          </a:prstGeom>
          <a:noFill/>
          <a:ln>
            <a:noFill/>
          </a:ln>
        </p:spPr>
      </p:pic>
      <p:sp>
        <p:nvSpPr>
          <p:cNvPr id="177" name="Google Shape;177;p33"/>
          <p:cNvSpPr txBox="1"/>
          <p:nvPr/>
        </p:nvSpPr>
        <p:spPr>
          <a:xfrm>
            <a:off x="221875" y="208275"/>
            <a:ext cx="213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Extension</a:t>
            </a:r>
            <a:endParaRPr sz="2000"/>
          </a:p>
        </p:txBody>
      </p:sp>
      <p:pic>
        <p:nvPicPr>
          <p:cNvPr id="178" name="Google Shape;178;p33"/>
          <p:cNvPicPr preferRelativeResize="0"/>
          <p:nvPr/>
        </p:nvPicPr>
        <p:blipFill>
          <a:blip r:embed="rId4">
            <a:alphaModFix/>
          </a:blip>
          <a:stretch>
            <a:fillRect/>
          </a:stretch>
        </p:blipFill>
        <p:spPr>
          <a:xfrm>
            <a:off x="4724950" y="1028525"/>
            <a:ext cx="4291401" cy="3223275"/>
          </a:xfrm>
          <a:prstGeom prst="rect">
            <a:avLst/>
          </a:prstGeom>
          <a:noFill/>
          <a:ln>
            <a:noFill/>
          </a:ln>
        </p:spPr>
      </p:pic>
      <p:sp>
        <p:nvSpPr>
          <p:cNvPr id="179" name="Google Shape;179;p33"/>
          <p:cNvSpPr txBox="1"/>
          <p:nvPr>
            <p:ph type="title"/>
          </p:nvPr>
        </p:nvSpPr>
        <p:spPr>
          <a:xfrm>
            <a:off x="221875" y="54000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44">
                <a:solidFill>
                  <a:srgbClr val="000000"/>
                </a:solidFill>
                <a:latin typeface="Lato"/>
                <a:ea typeface="Lato"/>
                <a:cs typeface="Lato"/>
                <a:sym typeface="Lato"/>
              </a:rPr>
              <a:t>Areas have the most property violations: </a:t>
            </a:r>
            <a:r>
              <a:rPr b="1" lang="en" sz="1444">
                <a:solidFill>
                  <a:srgbClr val="000000"/>
                </a:solidFill>
                <a:latin typeface="Lato"/>
                <a:ea typeface="Lato"/>
                <a:cs typeface="Lato"/>
                <a:sym typeface="Lato"/>
              </a:rPr>
              <a:t>Dorchester</a:t>
            </a:r>
            <a:endParaRPr b="1">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